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263" r:id="rId3"/>
    <p:sldId id="276" r:id="rId4"/>
    <p:sldId id="261" r:id="rId5"/>
    <p:sldId id="260" r:id="rId6"/>
    <p:sldId id="258" r:id="rId7"/>
    <p:sldId id="279" r:id="rId8"/>
    <p:sldId id="277" r:id="rId9"/>
    <p:sldId id="265" r:id="rId10"/>
    <p:sldId id="266" r:id="rId11"/>
    <p:sldId id="274" r:id="rId12"/>
    <p:sldId id="273" r:id="rId13"/>
    <p:sldId id="271" r:id="rId14"/>
    <p:sldId id="272" r:id="rId15"/>
    <p:sldId id="278" r:id="rId16"/>
    <p:sldId id="275" r:id="rId17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00"/>
    <a:srgbClr val="3333CC"/>
    <a:srgbClr val="003366"/>
    <a:srgbClr val="000000"/>
    <a:srgbClr val="FFFF00"/>
    <a:srgbClr val="006600"/>
    <a:srgbClr val="0033CC"/>
    <a:srgbClr val="0099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3250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BEE0DB-17A2-4B4C-A3EC-7B09BE7023D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5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4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BFFFD9-A194-46C1-A1F7-0D0D832E3737}" type="slidenum">
              <a:rPr lang="vi-VN"/>
              <a:pPr eaLnBrk="1" hangingPunct="1"/>
              <a:t>13</a:t>
            </a:fld>
            <a:endParaRPr lang="vi-V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88001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AF403E-8F60-443A-B159-584581212CEE}" type="slidenum">
              <a:rPr lang="vi-VN"/>
              <a:pPr eaLnBrk="1" hangingPunct="1"/>
              <a:t>14</a:t>
            </a:fld>
            <a:endParaRPr lang="vi-V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54415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CBC92-D39E-433C-A7D8-8A527B4AFB45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04F7-67BA-4EB8-B4B3-F8EAF0F9F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5A9A6-8474-46BD-B96E-63115AE20C16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7E6E-CACB-4908-82D9-C5AC3FF18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02014-A3AC-41A8-9B70-D4657DB569FF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6B214-27D7-4DB4-AC33-3D1DB2C1D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851033"/>
            <a:ext cx="91584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5896807"/>
            <a:ext cx="9144287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957600"/>
            <a:ext cx="21648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853833"/>
            <a:ext cx="59703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8E480-499B-4E7E-8635-46D9549CD191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FAEDD-62B3-43AD-9BEE-9620EA664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8A14C-10E2-41AF-BD92-359A0A268EC8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907A2-CB7E-45BB-9BEA-288B54BF2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ED18B-107F-4EA6-B2B4-C3725A8E3681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879C-C067-4ACD-B707-CAD0BE736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9B82D-DE53-48C3-8D3A-A1C00AA763A8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0010-C611-4CED-AD3D-03F156F47B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0B86B-1922-4D9F-926D-5681878C55AA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3F6E-1669-4D80-85C2-BD52DA30D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F1F70-84CE-4D71-A8B8-101E86297D7D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04F7-38A6-4855-A7F0-CB9E44600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4E262-62B5-459E-9DAC-A99F100D6988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81E41-F15D-4977-9F05-6BB2C1E01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5E45D-A934-443F-A819-06C0C0613BE1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A8F08-BA5B-41F2-B6E2-1F9625002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22F3174-27E7-4AE6-A3E9-3DA232B3AF53}" type="datetimeFigureOut">
              <a:rPr lang="en-US"/>
              <a:pPr/>
              <a:t>9/4/2021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AE6BBF-C5E9-412B-A03C-B9F488CD1E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uonghuong\Local%20Settings\Temporary%20Internet%20Files\Content.IE5\W5EJOTMF\MSj04379120000%5b1%5d.wav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048000" y="1333500"/>
            <a:ext cx="25241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3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CHÍNH TẢ </a:t>
            </a:r>
            <a:r>
              <a:rPr lang="en-US" sz="1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endParaRPr lang="en-US" sz="1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057400" y="1908753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 CHUYỀN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95400" y="687387"/>
            <a:ext cx="713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Thứ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năm</a:t>
            </a:r>
            <a:r>
              <a:rPr lang="vi-V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ngày 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9</a:t>
            </a:r>
            <a:r>
              <a:rPr lang="vi-V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华康少女文字W5"/>
                <a:cs typeface="Times New Roman" panose="02020603050405020304" pitchFamily="18" charset="0"/>
              </a:rPr>
              <a:t>tháng 9 năm </a:t>
            </a:r>
            <a:r>
              <a:rPr lang="vi-VN" altLang="en-US" sz="3600" dirty="0">
                <a:solidFill>
                  <a:srgbClr val="000000"/>
                </a:solidFill>
                <a:latin typeface="HP001 4 hàng" pitchFamily="34" charset="0"/>
                <a:ea typeface="华康少女文字W5"/>
                <a:cs typeface="Times New Roman" panose="02020603050405020304" pitchFamily="18" charset="0"/>
              </a:rPr>
              <a:t>2021</a:t>
            </a:r>
            <a:endParaRPr lang="en-US" altLang="en-US" sz="3600" dirty="0">
              <a:solidFill>
                <a:srgbClr val="000000"/>
              </a:solidFill>
              <a:latin typeface="HP001 4 hàng" pitchFamily="34" charset="0"/>
              <a:ea typeface="华康少女文字W5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04668" y="6858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38200" y="1765756"/>
            <a:ext cx="746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14400" y="3246438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5022" y="4093924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10065" y="5076826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486400" y="3231356"/>
            <a:ext cx="685800" cy="609600"/>
          </a:xfrm>
          <a:prstGeom prst="rightArrow">
            <a:avLst>
              <a:gd name="adj1" fmla="val 54615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553200" y="3248592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lành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486400" y="4109004"/>
            <a:ext cx="6858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771249" y="4172977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nổi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977010" y="5076826"/>
            <a:ext cx="728590" cy="612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934200" y="5169976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liềm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Picture 17" descr="anh-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8200"/>
            <a:ext cx="9034462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imagesCAGTST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514600"/>
            <a:ext cx="249396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733800" y="914400"/>
            <a:ext cx="2057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Cái liềm</a:t>
            </a:r>
            <a:r>
              <a:rPr lang="en-US" sz="2800" b="1" i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CHỨA TIẾNG CÓ VẦN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609" y="1905000"/>
            <a:ext cx="715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CHỨA TIẾNG CÓ VẦN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MSj043791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429000" cy="1119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Ý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62000" y="1371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3333CC"/>
                </a:solidFill>
              </a:rPr>
              <a:t>T</a:t>
            </a:r>
            <a:r>
              <a:rPr lang="en-US" sz="3600" b="1" dirty="0" err="1" smtClean="0">
                <a:solidFill>
                  <a:srgbClr val="3333CC"/>
                </a:solidFill>
              </a:rPr>
              <a:t>ừ</a:t>
            </a:r>
            <a:r>
              <a:rPr lang="en-US" sz="3600" b="1" dirty="0" smtClean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ngữ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chứa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vần</a:t>
            </a:r>
            <a:r>
              <a:rPr lang="en-US" sz="3600" b="1" i="1" dirty="0">
                <a:solidFill>
                  <a:srgbClr val="3333CC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an</a:t>
            </a:r>
            <a:r>
              <a:rPr lang="en-US" sz="3600" b="1" dirty="0">
                <a:solidFill>
                  <a:srgbClr val="3333CC"/>
                </a:solidFill>
              </a:rPr>
              <a:t>:</a:t>
            </a:r>
            <a:endParaRPr lang="vi-VN" sz="3600" b="1" dirty="0">
              <a:solidFill>
                <a:srgbClr val="3333CC"/>
              </a:solidFill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990600" y="2514600"/>
            <a:ext cx="7620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     An </a:t>
            </a:r>
            <a:r>
              <a:rPr lang="en-US" sz="3600" b="1" i="1" dirty="0" err="1">
                <a:solidFill>
                  <a:srgbClr val="0033CC"/>
                </a:solidFill>
              </a:rPr>
              <a:t>bài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cư</a:t>
            </a:r>
            <a:r>
              <a:rPr lang="en-US" sz="3600" b="1" i="1" dirty="0">
                <a:solidFill>
                  <a:srgbClr val="0033CC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lạc</a:t>
            </a:r>
            <a:r>
              <a:rPr lang="en-US" sz="3600" b="1" i="1" dirty="0">
                <a:solidFill>
                  <a:srgbClr val="0033CC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nghiệp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dưỡng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hưởng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nhàn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ninh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tâm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thần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toàn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</a:rPr>
              <a:t>phận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án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mạng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thuyền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0033CC"/>
                </a:solidFill>
              </a:rPr>
              <a:t>n</a:t>
            </a:r>
            <a:r>
              <a:rPr lang="en-US" sz="3600" b="1" i="1" dirty="0">
                <a:solidFill>
                  <a:srgbClr val="FF0000"/>
                </a:solidFill>
              </a:rPr>
              <a:t>an, </a:t>
            </a:r>
            <a:r>
              <a:rPr lang="en-US" sz="3600" b="1" i="1" dirty="0" err="1">
                <a:solidFill>
                  <a:srgbClr val="0033CC"/>
                </a:solidFill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</a:rPr>
              <a:t>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0033CC"/>
                </a:solidFill>
              </a:rPr>
              <a:t>m</a:t>
            </a:r>
            <a:r>
              <a:rPr lang="en-US" sz="3600" b="1" i="1" dirty="0">
                <a:solidFill>
                  <a:srgbClr val="FF0000"/>
                </a:solidFill>
              </a:rPr>
              <a:t>an, </a:t>
            </a:r>
            <a:r>
              <a:rPr lang="en-US" sz="3600" b="1" i="1" dirty="0">
                <a:solidFill>
                  <a:srgbClr val="0033CC"/>
                </a:solidFill>
              </a:rPr>
              <a:t>kh</a:t>
            </a:r>
            <a:r>
              <a:rPr lang="en-US" sz="3600" b="1" i="1" dirty="0">
                <a:solidFill>
                  <a:srgbClr val="FF0000"/>
                </a:solidFill>
              </a:rPr>
              <a:t>an </a:t>
            </a:r>
            <a:r>
              <a:rPr lang="en-US" sz="3600" b="1" i="1" dirty="0" err="1">
                <a:solidFill>
                  <a:srgbClr val="0033CC"/>
                </a:solidFill>
              </a:rPr>
              <a:t>tiếng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</a:rPr>
              <a:t>àn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</a:rPr>
              <a:t>àn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</a:rPr>
              <a:t>án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</a:t>
            </a:r>
            <a:r>
              <a:rPr lang="en-US" sz="3600" b="1" i="1" dirty="0" err="1">
                <a:solidFill>
                  <a:srgbClr val="FF0000"/>
                </a:solidFill>
              </a:rPr>
              <a:t>ản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</a:rPr>
              <a:t>án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treo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nh</a:t>
            </a:r>
            <a:r>
              <a:rPr lang="en-US" sz="3600" b="1" i="1" dirty="0" err="1">
                <a:solidFill>
                  <a:srgbClr val="FF0000"/>
                </a:solidFill>
              </a:rPr>
              <a:t>ãn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lồng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c</a:t>
            </a:r>
            <a:r>
              <a:rPr lang="en-US" sz="3600" b="1" i="1" dirty="0" err="1">
                <a:solidFill>
                  <a:srgbClr val="FF0000"/>
                </a:solidFill>
              </a:rPr>
              <a:t>án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cuốc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</a:rPr>
              <a:t>àn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tay</a:t>
            </a:r>
            <a:r>
              <a:rPr lang="en-US" sz="3600" b="1" i="1" dirty="0">
                <a:solidFill>
                  <a:srgbClr val="0033CC"/>
                </a:solidFill>
              </a:rPr>
              <a:t>,…..</a:t>
            </a:r>
            <a:endParaRPr lang="vi-VN" sz="36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</p:childTnLst>
        </p:cTn>
      </p:par>
    </p:tnLst>
    <p:bldLst>
      <p:bldP spid="184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62000" y="609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CC"/>
                </a:solidFill>
              </a:rPr>
              <a:t>Từ</a:t>
            </a:r>
            <a:r>
              <a:rPr lang="en-US" sz="3600" b="1" dirty="0" smtClean="0">
                <a:solidFill>
                  <a:srgbClr val="3333CC"/>
                </a:solidFill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</a:rPr>
              <a:t>ngữ</a:t>
            </a:r>
            <a:r>
              <a:rPr lang="en-US" sz="3600" b="1" dirty="0" smtClean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chứa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vần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dirty="0">
                <a:solidFill>
                  <a:srgbClr val="3333CC"/>
                </a:solidFill>
              </a:rPr>
              <a:t>:</a:t>
            </a:r>
            <a:endParaRPr lang="vi-VN" sz="3600" b="1" dirty="0">
              <a:solidFill>
                <a:srgbClr val="3333CC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62000" y="1828800"/>
            <a:ext cx="7620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   </a:t>
            </a:r>
            <a:r>
              <a:rPr lang="en-US" sz="3600" b="1" i="1" dirty="0">
                <a:solidFill>
                  <a:srgbClr val="0033CC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dọc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t</a:t>
            </a:r>
            <a:r>
              <a:rPr lang="en-US" sz="3600" b="1" i="1" dirty="0" err="1">
                <a:solidFill>
                  <a:srgbClr val="FF0000"/>
                </a:solidFill>
              </a:rPr>
              <a:t>àng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h</a:t>
            </a:r>
            <a:r>
              <a:rPr lang="en-US" sz="3600" b="1" i="1" dirty="0" err="1">
                <a:solidFill>
                  <a:srgbClr val="FF0000"/>
                </a:solidFill>
              </a:rPr>
              <a:t>àng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nắng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</a:rPr>
              <a:t>ảng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khái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tr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lúa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0033CC"/>
                </a:solidFill>
              </a:rPr>
              <a:t>th</a:t>
            </a:r>
            <a:r>
              <a:rPr lang="en-US" sz="3600" b="1" i="1" dirty="0">
                <a:solidFill>
                  <a:srgbClr val="FF0000"/>
                </a:solidFill>
              </a:rPr>
              <a:t>ang, </a:t>
            </a:r>
            <a:r>
              <a:rPr lang="en-US" sz="3600" b="1" i="1" dirty="0" err="1">
                <a:solidFill>
                  <a:srgbClr val="0033CC"/>
                </a:solidFill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</a:rPr>
              <a:t>ạng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nhện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nhẹ</a:t>
            </a:r>
            <a:r>
              <a:rPr lang="en-US" sz="3600" b="1" i="1" dirty="0">
                <a:solidFill>
                  <a:srgbClr val="0033CC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nh</a:t>
            </a:r>
            <a:r>
              <a:rPr lang="en-US" sz="3600" b="1" i="1" dirty="0" err="1">
                <a:solidFill>
                  <a:srgbClr val="FF0000"/>
                </a:solidFill>
              </a:rPr>
              <a:t>àng,</a:t>
            </a:r>
            <a:r>
              <a:rPr lang="en-US" sz="3600" b="1" i="1" dirty="0" err="1">
                <a:solidFill>
                  <a:srgbClr val="0033CC"/>
                </a:solidFill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</a:rPr>
              <a:t>àng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mạc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lênh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</a:rPr>
              <a:t>áng,</a:t>
            </a:r>
            <a:r>
              <a:rPr lang="en-US" sz="3600" b="1" i="1" dirty="0" err="1">
                <a:solidFill>
                  <a:srgbClr val="0033CC"/>
                </a:solidFill>
              </a:rPr>
              <a:t>khệnh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</a:rPr>
              <a:t>ạng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qu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đ</a:t>
            </a:r>
            <a:r>
              <a:rPr lang="en-US" sz="3600" b="1" i="1" dirty="0" err="1">
                <a:solidFill>
                  <a:srgbClr val="FF0000"/>
                </a:solidFill>
              </a:rPr>
              <a:t>ãng</a:t>
            </a:r>
            <a:r>
              <a:rPr lang="en-US" sz="3600" b="1" i="1" dirty="0">
                <a:solidFill>
                  <a:srgbClr val="0033CC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buổi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s</a:t>
            </a:r>
            <a:r>
              <a:rPr lang="en-US" sz="3600" b="1" i="1" dirty="0" err="1">
                <a:solidFill>
                  <a:srgbClr val="FF0000"/>
                </a:solidFill>
              </a:rPr>
              <a:t>áng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</a:rPr>
              <a:t>áng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nước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gi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nứa</a:t>
            </a:r>
            <a:r>
              <a:rPr lang="en-US" sz="3600" b="1" i="1" dirty="0">
                <a:solidFill>
                  <a:srgbClr val="0033CC"/>
                </a:solidFill>
              </a:rPr>
              <a:t>,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nhẹ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nh</a:t>
            </a:r>
            <a:r>
              <a:rPr lang="en-US" sz="3600" b="1" i="1" dirty="0" err="1">
                <a:solidFill>
                  <a:srgbClr val="FF0000"/>
                </a:solidFill>
              </a:rPr>
              <a:t>àng</a:t>
            </a:r>
            <a:r>
              <a:rPr lang="en-US" sz="3600" b="1" i="1" dirty="0" err="1">
                <a:solidFill>
                  <a:srgbClr val="0033CC"/>
                </a:solidFill>
              </a:rPr>
              <a:t>,s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s</a:t>
            </a:r>
            <a:r>
              <a:rPr lang="en-US" sz="3600" b="1" i="1" dirty="0" err="1">
                <a:solidFill>
                  <a:srgbClr val="FF0000"/>
                </a:solidFill>
              </a:rPr>
              <a:t>ảng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hoành</a:t>
            </a:r>
            <a:r>
              <a:rPr lang="en-US" sz="3600" b="1" i="1" dirty="0">
                <a:solidFill>
                  <a:srgbClr val="0033CC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tr</a:t>
            </a:r>
            <a:r>
              <a:rPr lang="en-US" sz="3600" b="1" i="1" dirty="0" err="1">
                <a:solidFill>
                  <a:srgbClr val="FF0000"/>
                </a:solidFill>
              </a:rPr>
              <a:t>áng</a:t>
            </a:r>
            <a:r>
              <a:rPr lang="en-US" sz="3600" b="1" i="1" dirty="0">
                <a:solidFill>
                  <a:srgbClr val="0033CC"/>
                </a:solidFill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</a:rPr>
              <a:t>hiên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</a:rPr>
              <a:t>ang</a:t>
            </a:r>
            <a:r>
              <a:rPr lang="en-US" sz="3600" b="1" i="1" dirty="0">
                <a:solidFill>
                  <a:srgbClr val="0033CC"/>
                </a:solidFill>
              </a:rPr>
              <a:t>,…</a:t>
            </a:r>
            <a:endParaRPr lang="vi-VN" sz="36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0A08539-8EE2-45C5-ADD2-609B10BD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91005" cy="269472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00" y="2398283"/>
            <a:ext cx="3959579" cy="33563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8A61766-9DC6-48EF-81BC-5FDEC781BC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25" b="98802" l="37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>
            <a:off x="-100011" y="3790951"/>
            <a:ext cx="4672011" cy="2133599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77" y="914400"/>
            <a:ext cx="6341801" cy="12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fontAlgn="auto" hangingPunct="1">
              <a:lnSpc>
                <a:spcPct val="130000"/>
              </a:lnSpc>
              <a:defRPr/>
            </a:pPr>
            <a:r>
              <a:rPr lang="en-US" altLang="zh-CN" sz="6600" b="1" dirty="0" smtClean="0">
                <a:solidFill>
                  <a:srgbClr val="2A891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CHÀO CÁC EM</a:t>
            </a:r>
            <a:endParaRPr lang="zh-CN" altLang="en-US" sz="6600" b="1" dirty="0">
              <a:solidFill>
                <a:srgbClr val="2A891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8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i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i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i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47800" y="27432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19400" y="2743200"/>
            <a:ext cx="6019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975"/>
            <a:ext cx="28956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5766"/>
            <a:ext cx="2895600" cy="2842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5215"/>
            <a:ext cx="2895600" cy="2842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2004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2-5 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Đồ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gồm có 10 que nhỏ và một quả tròn nặng (quả cà, quả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ưởi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nhỏ…), ngày nay các em thường chơi bằng quả bóng tennis.Cầm quả ở tay phải tung lên không trung và nhặt từng que. Lặp lại cho đến khi quả rơi xuống đất là mất lượt.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chơi không nhanh tay hay nhanh mắt để bắt được bóng và que cùng một lúc sẽ bị mất lượt, lượt chơi sẽ chuyển sang người bên cạnh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39151" y="1293587"/>
            <a:ext cx="4001086" cy="4842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22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 Chuyền chuyền một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Một, một đôi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hai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Hai, hai đôi"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sáng ngời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Theo hòn cuội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mềm mại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Vơ que chuyền.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024511" y="1459523"/>
            <a:ext cx="3890889" cy="46877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Mai lớn lên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Vào nhà máy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Công nhân mới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Giữa dây chuyền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Đón bạn trên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bạn dưới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không mỏi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không rời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dẻo dai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mãi...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943600" y="6376194"/>
            <a:ext cx="2514600" cy="481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Thái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Hoàng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Linh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Times New Roman"/>
              <a:cs typeface="Times New Roman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-34447" y="6263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32224" y="429583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77660" y="236951"/>
            <a:ext cx="4267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 Chuyền chuyền một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Một, một đôi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hai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Hai, hai đôi"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sáng ngời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Theo hòn cuội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mềm mại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Vơ que chuyền.</a:t>
            </a:r>
            <a:endParaRPr lang="en-US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0" y="800100"/>
            <a:ext cx="3538538" cy="1295400"/>
          </a:xfrm>
          <a:prstGeom prst="wedgeRoundRectCallout">
            <a:avLst>
              <a:gd name="adj1" fmla="val -67856"/>
              <a:gd name="adj2" fmla="val 3235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Khổ thơ 1 nói lên điều gì?.</a:t>
            </a:r>
            <a:endParaRPr lang="vi-VN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flipH="1">
            <a:off x="4114800" y="3581400"/>
            <a:ext cx="5029200" cy="1828800"/>
          </a:xfrm>
          <a:prstGeom prst="wedgeEllipseCallout">
            <a:avLst>
              <a:gd name="adj1" fmla="val -33338"/>
              <a:gd name="adj2" fmla="val 618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Khổ thơ tả các bạn đang chơi chuyền.</a:t>
            </a:r>
            <a:endParaRPr lang="vi-VN" sz="2800" b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0" grpId="1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800600" y="228600"/>
            <a:ext cx="4114800" cy="479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Mai lớn lên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Vào nhà máy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Công nhân mới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Giữa dây chuyền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Đón bạn trên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bạn dưới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không mỏi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không rời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dẻo dai</a:t>
            </a:r>
          </a:p>
          <a:p>
            <a:r>
              <a:rPr lang="vi-VN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mãi...</a:t>
            </a:r>
            <a:endParaRPr lang="en-US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flipH="1">
            <a:off x="381000" y="228600"/>
            <a:ext cx="3352800" cy="1752600"/>
          </a:xfrm>
          <a:prstGeom prst="wedgeEllipseCallout">
            <a:avLst>
              <a:gd name="adj1" fmla="val -74861"/>
              <a:gd name="adj2" fmla="val -317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 thơ 2 nói lên điều gì?.</a:t>
            </a:r>
            <a:endParaRPr lang="vi-VN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81000" y="2438400"/>
            <a:ext cx="4114800" cy="3505200"/>
          </a:xfrm>
          <a:prstGeom prst="wedgeEllipseCallout">
            <a:avLst>
              <a:gd name="adj1" fmla="val -48222"/>
              <a:gd name="adj2" fmla="val 45782"/>
            </a:avLst>
          </a:prstGeom>
          <a:solidFill>
            <a:schemeClr val="bg1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 chuyền giúp các bạn tinh mắt, nhanh nhẹn, có sức dẻo dai để mai lớn lên làm tốt công việc trong dây chuyền nhà máy.</a:t>
            </a:r>
            <a:endParaRPr lang="vi-VN" sz="24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3944075" y="-224762"/>
            <a:ext cx="5066799" cy="357942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4125692" y="1594875"/>
            <a:ext cx="4953525" cy="342978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u="none" dirty="0" err="1" smtClean="0"/>
              <a:t>Trong</a:t>
            </a:r>
            <a:r>
              <a:rPr lang="en-US" u="none" dirty="0" smtClean="0"/>
              <a:t> </a:t>
            </a:r>
            <a:r>
              <a:rPr lang="en-US" u="none" dirty="0" err="1" smtClean="0"/>
              <a:t>bài</a:t>
            </a:r>
            <a:r>
              <a:rPr lang="en-US" u="none" dirty="0" smtClean="0"/>
              <a:t> </a:t>
            </a:r>
            <a:r>
              <a:rPr lang="en-US" u="none" dirty="0" err="1" smtClean="0"/>
              <a:t>thơ</a:t>
            </a:r>
            <a:r>
              <a:rPr lang="en-US" u="none" dirty="0" smtClean="0"/>
              <a:t> </a:t>
            </a:r>
            <a:r>
              <a:rPr lang="en-US" u="none" dirty="0" err="1" smtClean="0"/>
              <a:t>trên</a:t>
            </a:r>
            <a:r>
              <a:rPr lang="en-US" u="none" dirty="0" smtClean="0"/>
              <a:t>, </a:t>
            </a:r>
            <a:r>
              <a:rPr lang="en-US" u="none" dirty="0" err="1" smtClean="0"/>
              <a:t>những</a:t>
            </a:r>
            <a:r>
              <a:rPr lang="en-US" u="none" dirty="0" smtClean="0"/>
              <a:t> </a:t>
            </a:r>
            <a:r>
              <a:rPr lang="en-US" u="none" dirty="0" err="1" smtClean="0"/>
              <a:t>chữ</a:t>
            </a:r>
            <a:r>
              <a:rPr lang="en-US" u="none" dirty="0" smtClean="0"/>
              <a:t> </a:t>
            </a:r>
            <a:r>
              <a:rPr lang="en-US" u="none" dirty="0" err="1" smtClean="0"/>
              <a:t>đầu</a:t>
            </a:r>
            <a:r>
              <a:rPr lang="en-US" u="none" dirty="0" smtClean="0"/>
              <a:t> </a:t>
            </a:r>
            <a:r>
              <a:rPr lang="en-US" u="none" dirty="0" err="1" smtClean="0"/>
              <a:t>dòng</a:t>
            </a:r>
            <a:r>
              <a:rPr lang="en-US" u="none" dirty="0" smtClean="0"/>
              <a:t> </a:t>
            </a:r>
            <a:r>
              <a:rPr lang="en-US" u="none" dirty="0" err="1" smtClean="0"/>
              <a:t>được</a:t>
            </a:r>
            <a:r>
              <a:rPr lang="en-US" u="none" dirty="0" smtClean="0"/>
              <a:t> </a:t>
            </a:r>
            <a:r>
              <a:rPr lang="en-US" u="none" dirty="0" err="1" smtClean="0"/>
              <a:t>viết</a:t>
            </a:r>
            <a:r>
              <a:rPr lang="en-US" u="none" dirty="0" smtClean="0"/>
              <a:t> </a:t>
            </a:r>
            <a:r>
              <a:rPr lang="en-US" u="none" dirty="0" err="1" smtClean="0"/>
              <a:t>như</a:t>
            </a:r>
            <a:r>
              <a:rPr lang="en-US" u="none" dirty="0" smtClean="0"/>
              <a:t> </a:t>
            </a:r>
            <a:r>
              <a:rPr lang="en-US" u="none" dirty="0" err="1" smtClean="0"/>
              <a:t>thế</a:t>
            </a:r>
            <a:r>
              <a:rPr lang="en-US" u="none" dirty="0" smtClean="0"/>
              <a:t> </a:t>
            </a:r>
            <a:r>
              <a:rPr lang="en-US" u="none" dirty="0" err="1" smtClean="0"/>
              <a:t>nào</a:t>
            </a:r>
            <a:r>
              <a:rPr lang="en-US" u="none" dirty="0" smtClean="0"/>
              <a:t> ?</a:t>
            </a:r>
            <a:endParaRPr u="none" dirty="0"/>
          </a:p>
        </p:txBody>
      </p:sp>
      <p:grpSp>
        <p:nvGrpSpPr>
          <p:cNvPr id="1087" name="Google Shape;1087;p49"/>
          <p:cNvGrpSpPr/>
          <p:nvPr/>
        </p:nvGrpSpPr>
        <p:grpSpPr>
          <a:xfrm>
            <a:off x="2110551" y="2660591"/>
            <a:ext cx="2355206" cy="2959482"/>
            <a:chOff x="2039108" y="678179"/>
            <a:chExt cx="1846062" cy="2319889"/>
          </a:xfrm>
        </p:grpSpPr>
        <p:grpSp>
          <p:nvGrpSpPr>
            <p:cNvPr id="1088" name="Google Shape;1088;p49"/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089" name="Google Shape;1089;p49"/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0" name="Google Shape;1100;p49"/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2" name="Google Shape;1102;p49"/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3" name="Google Shape;1103;p49"/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4" name="Google Shape;1104;p49"/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7" name="Google Shape;1107;p49"/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8" name="Google Shape;1108;p49"/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09" name="Google Shape;1109;p49"/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0" name="Google Shape;1110;p49"/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1" name="Google Shape;1111;p49"/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3" name="Google Shape;1113;p49"/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4" name="Google Shape;1114;p49"/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1125" name="Google Shape;1125;p49"/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127" name="Google Shape;1127;p49"/>
          <p:cNvSpPr/>
          <p:nvPr/>
        </p:nvSpPr>
        <p:spPr>
          <a:xfrm>
            <a:off x="-367325" y="2904581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062938" y="4244025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1131" name="Google Shape;1131;p4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666" y="539602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29200" y="4072287"/>
            <a:ext cx="2514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dòng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5BFCA8A-C51F-4EC6-AE8A-376EF01D3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图片 4" descr="图片包含 物体, 镜子&#10;&#10;描述已自动生成">
            <a:extLst>
              <a:ext uri="{FF2B5EF4-FFF2-40B4-BE49-F238E27FC236}">
                <a16:creationId xmlns:a16="http://schemas.microsoft.com/office/drawing/2014/main" xmlns="" id="{746DCE4B-3E4A-4577-B977-2F4EDA677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4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A9978A5-C6A1-484D-B582-82FD00C3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20400"/>
          <a:stretch/>
        </p:blipFill>
        <p:spPr>
          <a:xfrm rot="21206725">
            <a:off x="4927995" y="3075998"/>
            <a:ext cx="4835177" cy="31038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84BF5FB-0539-40C6-99EE-14C601E52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60" y="4304632"/>
            <a:ext cx="2768307" cy="179269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E5F31E14-4D3D-4C1B-8891-D4F4EA1920DB}"/>
              </a:ext>
            </a:extLst>
          </p:cNvPr>
          <p:cNvSpPr txBox="1"/>
          <p:nvPr/>
        </p:nvSpPr>
        <p:spPr>
          <a:xfrm>
            <a:off x="2355837" y="1600200"/>
            <a:ext cx="3778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CHÍNH TẢ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92075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95400" y="22098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</a:rPr>
              <a:t>Ngọt</a:t>
            </a:r>
            <a:r>
              <a:rPr lang="en-US" sz="3200" b="1" dirty="0">
                <a:solidFill>
                  <a:srgbClr val="0033CC"/>
                </a:solidFill>
              </a:rPr>
              <a:t> ng…..</a:t>
            </a:r>
            <a:endParaRPr lang="vi-VN" sz="3200" b="1" dirty="0">
              <a:solidFill>
                <a:srgbClr val="0033CC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95400" y="3657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Mèo kêu ng…… ng……</a:t>
            </a:r>
            <a:endParaRPr lang="vi-VN" sz="3200" b="1">
              <a:solidFill>
                <a:srgbClr val="0033CC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71600" y="4800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Ng…. ngán</a:t>
            </a:r>
            <a:endParaRPr lang="vi-VN" sz="3200" b="1">
              <a:solidFill>
                <a:srgbClr val="0033CC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819400" y="2130643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</a:rPr>
              <a:t>`</a:t>
            </a:r>
            <a:endParaRPr lang="vi-VN" sz="3200" b="1" i="1" dirty="0">
              <a:solidFill>
                <a:srgbClr val="FF00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876800" y="2514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</a:rPr>
              <a:t>ao</a:t>
            </a:r>
            <a:endParaRPr lang="vi-VN" sz="3200" b="1" i="1" dirty="0">
              <a:solidFill>
                <a:srgbClr val="FF000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114800" y="4800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oao</a:t>
            </a:r>
            <a:endParaRPr lang="vi-VN" sz="3200" b="1" i="1">
              <a:solidFill>
                <a:srgbClr val="FF00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oao</a:t>
            </a:r>
            <a:endParaRPr lang="vi-VN" sz="3200" b="1" i="1">
              <a:solidFill>
                <a:srgbClr val="FF00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81200" y="4800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ao</a:t>
            </a:r>
            <a:endParaRPr lang="vi-VN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667 C -0.08715 -0.02824 -0.16111 -0.03982 -0.19549 -0.04491 C -0.22934 -0.05 -0.21684 -0.04769 -0.21927 -0.04815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0.00878 L -0.05833 -0.16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7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3 1.48148E-6 L -0.05 -0.15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4" grpId="1"/>
      <p:bldP spid="11275" grpId="0"/>
      <p:bldP spid="11275" grpId="1"/>
      <p:bldP spid="11276" grpId="0"/>
      <p:bldP spid="11276" grpId="1"/>
      <p:bldP spid="11277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568</Words>
  <Application>Microsoft Office PowerPoint</Application>
  <PresentationFormat>On-screen Show (4:3)</PresentationFormat>
  <Paragraphs>87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HP001 4 hàng</vt:lpstr>
      <vt:lpstr>Times New Roman</vt:lpstr>
      <vt:lpstr>华康少女文字W5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bài thơ trên, những chữ đầu dòng được viết như thế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HUYNH GIA 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Ngoc</cp:lastModifiedBy>
  <cp:revision>47</cp:revision>
  <dcterms:created xsi:type="dcterms:W3CDTF">2012-04-01T05:13:50Z</dcterms:created>
  <dcterms:modified xsi:type="dcterms:W3CDTF">2021-09-04T06:22:02Z</dcterms:modified>
</cp:coreProperties>
</file>